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5"/>
  </p:notesMasterIdLst>
  <p:sldIdLst>
    <p:sldId id="257" r:id="rId2"/>
    <p:sldId id="25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89" r:id="rId23"/>
    <p:sldId id="26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00FF7-649E-4E03-BD2E-82A95D9F3CE8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93926-22FB-4C9E-A6DA-E89D3422E61C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31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681F3-F1C5-4083-BF0E-EC5E4DD7605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3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3613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177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662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689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45704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95668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029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4772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235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839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042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26B5266-BBEB-4908-A7EC-ABB5AFAED1B9}" type="datetimeFigureOut">
              <a:rPr lang="ru-KZ" smtClean="0"/>
              <a:t>11/07/2025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C610151-5552-4754-A1E8-4F3F5BBD5364}" type="slidenum">
              <a:rPr lang="ru-KZ" smtClean="0"/>
              <a:t>‹#›</a:t>
            </a:fld>
            <a:endParaRPr lang="ru-K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623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4709" y="166938"/>
            <a:ext cx="11617291" cy="167865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ҚАЗАҚСТАН РЕСПУБЛИКАСЫНЫҢ БІЛІМ ЖӘНЕ ҒЫЛЫМ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МИНИСТРЛІГІ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ӘЛ-ФАРАБИ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АТЫНДАҒЫ ҚАЗАҚ ҰЛТТЫҚ </a:t>
            </a: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УНИВЕРСИТЕТІ</a:t>
            </a:r>
            <a:endParaRPr lang="en-US" sz="1800" dirty="0" smtClean="0">
              <a:solidFill>
                <a:prstClr val="black">
                  <a:lumMod val="95000"/>
                  <a:lumOff val="5000"/>
                </a:prstClr>
              </a:solidFill>
              <a:latin typeface="Comic Sans MS" panose="030F0702030302020204" pitchFamily="66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БИОЛОГИЯ </a:t>
            </a:r>
            <a:r>
              <a:rPr lang="kk-KZ" sz="1800" dirty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ЖӘНЕ БИОТЕХНОЛОГИЯ ФАКУЛЬТЕТІ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omic Sans MS" panose="030F0702030302020204" pitchFamily="66" charset="0"/>
                <a:ea typeface="+mj-ea"/>
                <a:cs typeface="Arial" panose="020B0604020202020204" pitchFamily="34" charset="0"/>
              </a:rPr>
              <a:t>БОТАНИКА ЖӘНЕ АГРОЭКОЛОГИЯ КАФЕДРАСЫ</a:t>
            </a:r>
          </a:p>
          <a:p>
            <a:pPr marL="0" indent="0" algn="ctr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0161" y="2736502"/>
            <a:ext cx="9759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dirty="0" smtClean="0">
                <a:latin typeface="Comic Sans MS" panose="030F0702030302020204" pitchFamily="66" charset="0"/>
              </a:rPr>
              <a:t>Тақырыбы</a:t>
            </a:r>
            <a:r>
              <a:rPr lang="kk-KZ" sz="2800" dirty="0">
                <a:latin typeface="Comic Sans MS" panose="030F0702030302020204" pitchFamily="66" charset="0"/>
              </a:rPr>
              <a:t>: </a:t>
            </a:r>
            <a:r>
              <a:rPr lang="kk-KZ" sz="2800" b="1" dirty="0">
                <a:latin typeface="Comic Sans MS" panose="030F0702030302020204" pitchFamily="66" charset="0"/>
              </a:rPr>
              <a:t>Әртүрлі климаттық белдеулердегі таулардың өсімдіктер жабыны.</a:t>
            </a:r>
            <a:endParaRPr lang="kk-KZ" sz="2800" b="1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1" y="166939"/>
            <a:ext cx="1491530" cy="1661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CBA9E7-392A-A422-6E27-CCC2F09D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672" y="156190"/>
            <a:ext cx="1689328" cy="1678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42053D-4F51-BAE2-102E-74AD13C8E3D4}"/>
              </a:ext>
            </a:extLst>
          </p:cNvPr>
          <p:cNvSpPr txBox="1"/>
          <p:nvPr/>
        </p:nvSpPr>
        <p:spPr>
          <a:xfrm>
            <a:off x="8457988" y="5617028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Дәріскер: </a:t>
            </a:r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б.ғ.к., профессор </a:t>
            </a:r>
          </a:p>
          <a:p>
            <a:r>
              <a:rPr lang="kk-KZ" dirty="0">
                <a:latin typeface="Comic Sans MS" panose="030F0702030302020204" pitchFamily="66" charset="0"/>
                <a:cs typeface="Times New Roman" panose="02020603050405020304" pitchFamily="18" charset="0"/>
              </a:rPr>
              <a:t>Аметов Абибулла </a:t>
            </a:r>
            <a:endParaRPr lang="ru-KZ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0236F-ACAB-0665-DB82-5F1CB3C25745}"/>
              </a:ext>
            </a:extLst>
          </p:cNvPr>
          <p:cNvSpPr txBox="1"/>
          <p:nvPr/>
        </p:nvSpPr>
        <p:spPr>
          <a:xfrm>
            <a:off x="2581825" y="1845596"/>
            <a:ext cx="73543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kk-KZ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kk-KZ" sz="2800" b="1" dirty="0" smtClean="0">
                <a:latin typeface="Comic Sans MS" panose="030F0702030302020204" pitchFamily="66" charset="0"/>
                <a:cs typeface="Arial" panose="020B0604020202020204" pitchFamily="34" charset="0"/>
              </a:rPr>
              <a:t>Дәріс </a:t>
            </a:r>
            <a:endParaRPr lang="kk-KZ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97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y/YMSVqGh4vd3up5EC0gKZFIPcQk2tsxbez61yTi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131760"/>
            <a:ext cx="9159240" cy="64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62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hareslide.ru/img/thumbs/6091194f17ab960278ada14aab9ffc3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94" y="441961"/>
            <a:ext cx="8612506" cy="62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78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807402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Таулы флора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83920" y="1219200"/>
            <a:ext cx="9682480" cy="5254752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Тау </a:t>
            </a:r>
            <a:r>
              <a:rPr lang="ru-RU" dirty="0" err="1">
                <a:latin typeface="Comic Sans MS" panose="030F0702030302020204" pitchFamily="66" charset="0"/>
              </a:rPr>
              <a:t>флорасы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мұз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дәуірінде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ауа-райы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оңтүстікке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мұз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ерігенде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оңтүстік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таралуынан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қалыптасқан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альпілік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субальпілік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ауа-райы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салқын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өсімдіктері</a:t>
            </a:r>
            <a:r>
              <a:rPr lang="ru-RU" dirty="0">
                <a:latin typeface="Comic Sans MS" panose="030F0702030302020204" pitchFamily="66" charset="0"/>
              </a:rPr>
              <a:t>, ал </a:t>
            </a:r>
            <a:r>
              <a:rPr lang="ru-RU" dirty="0" err="1">
                <a:latin typeface="Comic Sans MS" panose="030F0702030302020204" pitchFamily="66" charset="0"/>
              </a:rPr>
              <a:t>төменгі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беткейлерде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аймаққа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дала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шөл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таралған</a:t>
            </a:r>
            <a:r>
              <a:rPr lang="ru-RU" dirty="0">
                <a:latin typeface="Comic Sans MS" panose="030F0702030302020204" pitchFamily="66" charset="0"/>
              </a:rPr>
              <a:t>. Тау </a:t>
            </a:r>
            <a:r>
              <a:rPr lang="ru-RU" dirty="0" err="1">
                <a:latin typeface="Comic Sans MS" panose="030F0702030302020204" pitchFamily="66" charset="0"/>
              </a:rPr>
              <a:t>флорасында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тау </a:t>
            </a:r>
            <a:r>
              <a:rPr lang="ru-RU" dirty="0" err="1">
                <a:latin typeface="Comic Sans MS" panose="030F0702030302020204" pitchFamily="66" charset="0"/>
              </a:rPr>
              <a:t>белдеулеріне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таралуы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жазық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аймақтық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орналасуына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ұқсас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деуге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дегенмен</a:t>
            </a:r>
            <a:r>
              <a:rPr lang="ru-RU" dirty="0">
                <a:latin typeface="Comic Sans MS" panose="030F0702030302020204" pitchFamily="66" charset="0"/>
              </a:rPr>
              <a:t> тау </a:t>
            </a:r>
            <a:r>
              <a:rPr lang="ru-RU" dirty="0" err="1">
                <a:latin typeface="Comic Sans MS" panose="030F0702030302020204" pitchFamily="66" charset="0"/>
              </a:rPr>
              <a:t>флорасы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құрамында</a:t>
            </a:r>
            <a:r>
              <a:rPr lang="ru-RU" dirty="0">
                <a:latin typeface="Comic Sans MS" panose="030F0702030302020204" pitchFamily="66" charset="0"/>
              </a:rPr>
              <a:t> тау, </a:t>
            </a:r>
            <a:r>
              <a:rPr lang="ru-RU" dirty="0" err="1">
                <a:latin typeface="Comic Sans MS" panose="030F0702030302020204" pitchFamily="66" charset="0"/>
              </a:rPr>
              <a:t>ауа-райы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топырақ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ерекшелігіне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икемделген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көп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көбінесе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аласа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ашық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түсті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үлкен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гүлді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болып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келеді</a:t>
            </a:r>
            <a:r>
              <a:rPr lang="ru-RU" dirty="0">
                <a:latin typeface="Comic Sans MS" panose="030F0702030302020204" pitchFamily="66" charset="0"/>
              </a:rPr>
              <a:t>. Тау </a:t>
            </a:r>
            <a:r>
              <a:rPr lang="ru-RU" dirty="0" err="1">
                <a:latin typeface="Comic Sans MS" panose="030F0702030302020204" pitchFamily="66" charset="0"/>
              </a:rPr>
              <a:t>бөктерінде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бетеге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сарғалдақ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қызғалдақ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қияқ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жуа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т.б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, ал тау </a:t>
            </a:r>
            <a:r>
              <a:rPr lang="ru-RU" dirty="0" err="1">
                <a:latin typeface="Comic Sans MS" panose="030F0702030302020204" pitchFamily="66" charset="0"/>
              </a:rPr>
              <a:t>орманы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алқабында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шалғынды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шөптер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бұталар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өседі</a:t>
            </a:r>
            <a:r>
              <a:rPr lang="ru-RU" dirty="0">
                <a:latin typeface="Comic Sans MS" panose="030F0702030302020204" pitchFamily="66" charset="0"/>
              </a:rPr>
              <a:t>. Тау </a:t>
            </a:r>
            <a:r>
              <a:rPr lang="ru-RU" dirty="0" err="1">
                <a:latin typeface="Comic Sans MS" panose="030F0702030302020204" pitchFamily="66" charset="0"/>
              </a:rPr>
              <a:t>флорасы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құрамында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эндемдік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жиі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dirty="0" err="1">
                <a:latin typeface="Comic Sans MS" panose="030F0702030302020204" pitchFamily="66" charset="0"/>
              </a:rPr>
              <a:t>Қаратауда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өсетін</a:t>
            </a:r>
            <a:r>
              <a:rPr lang="ru-RU" dirty="0">
                <a:latin typeface="Comic Sans MS" panose="030F0702030302020204" pitchFamily="66" charset="0"/>
              </a:rPr>
              <a:t> 1000-нан </a:t>
            </a:r>
            <a:r>
              <a:rPr lang="ru-RU" dirty="0" err="1">
                <a:latin typeface="Comic Sans MS" panose="030F0702030302020204" pitchFamily="66" charset="0"/>
              </a:rPr>
              <a:t>астам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өсімдіктің</a:t>
            </a:r>
            <a:r>
              <a:rPr lang="ru-RU" dirty="0">
                <a:latin typeface="Comic Sans MS" panose="030F0702030302020204" pitchFamily="66" charset="0"/>
              </a:rPr>
              <a:t> 150-дей </a:t>
            </a:r>
            <a:r>
              <a:rPr lang="ru-RU" dirty="0" err="1">
                <a:latin typeface="Comic Sans MS" panose="030F0702030302020204" pitchFamily="66" charset="0"/>
              </a:rPr>
              <a:t>түрі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эндемдік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шөмішгүл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тиынтақ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түйетабан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т.б</a:t>
            </a:r>
            <a:r>
              <a:rPr lang="ru-RU" dirty="0">
                <a:latin typeface="Comic Sans MS" panose="030F0702030302020204" pitchFamily="66" charset="0"/>
              </a:rPr>
              <a:t>.).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дүниесі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шөбі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болатындықтан</a:t>
            </a:r>
            <a:r>
              <a:rPr lang="ru-RU" dirty="0">
                <a:latin typeface="Comic Sans MS" panose="030F0702030302020204" pitchFamily="66" charset="0"/>
              </a:rPr>
              <a:t>, тау </a:t>
            </a:r>
            <a:r>
              <a:rPr lang="ru-RU" dirty="0" err="1">
                <a:latin typeface="Comic Sans MS" panose="030F0702030302020204" pitchFamily="66" charset="0"/>
              </a:rPr>
              <a:t>флорасының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шалғындық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жайылым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жайлау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ретінде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дәрілік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илік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заттар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зор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747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Өсімдіктер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жабындарының</a:t>
            </a:r>
            <a:r>
              <a:rPr lang="ru-RU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ru-RU" sz="32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зонал</a:t>
            </a:r>
            <a:r>
              <a:rPr lang="ru-RU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ығы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зоналығы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территорияның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континенталды</a:t>
            </a:r>
            <a:r>
              <a:rPr lang="ru-RU" dirty="0">
                <a:latin typeface="Comic Sans MS" panose="030F0702030302020204" pitchFamily="66" charset="0"/>
              </a:rPr>
              <a:t> климат </a:t>
            </a:r>
            <a:r>
              <a:rPr lang="ru-RU" dirty="0" err="1">
                <a:latin typeface="Comic Sans MS" panose="030F0702030302020204" pitchFamily="66" charset="0"/>
              </a:rPr>
              <a:t>ерекшеліктерімен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әрекеттестікте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Ал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территорияның</a:t>
            </a:r>
            <a:r>
              <a:rPr lang="ru-RU" dirty="0">
                <a:latin typeface="Comic Sans MS" panose="030F0702030302020204" pitchFamily="66" charset="0"/>
              </a:rPr>
              <a:t> климат </a:t>
            </a:r>
            <a:r>
              <a:rPr lang="ru-RU" dirty="0" err="1">
                <a:latin typeface="Comic Sans MS" panose="030F0702030302020204" pitchFamily="66" charset="0"/>
              </a:rPr>
              <a:t>ерекшеліктерін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мұхиттан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қанша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орналасқанда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жауын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шашын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мөлшеріне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климаттық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режимінің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қарама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қарсылығына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</a:t>
            </a:r>
            <a:r>
              <a:rPr lang="ru-RU" dirty="0">
                <a:latin typeface="Comic Sans MS" panose="030F0702030302020204" pitchFamily="66" charset="0"/>
              </a:rPr>
              <a:t> тау </a:t>
            </a:r>
            <a:r>
              <a:rPr lang="ru-RU" dirty="0" err="1">
                <a:latin typeface="Comic Sans MS" panose="030F0702030302020204" pitchFamily="66" charset="0"/>
              </a:rPr>
              <a:t>биіктігінде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орналасуына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зоналығы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аудандастыру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жүйелерінде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бейнеленіп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көрсетіледі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негізінен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аймақтар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ретінде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көрсетіледі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03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75360" y="624840"/>
            <a:ext cx="10439400" cy="5849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latin typeface="Comic Sans MS" panose="030F0702030302020204" pitchFamily="66" charset="0"/>
              </a:rPr>
              <a:t>Зоналықты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жалпы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географиялық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ретінде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В.В.Докучаев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dirty="0">
                <a:latin typeface="Comic Sans MS" panose="030F0702030302020204" pitchFamily="66" charset="0"/>
              </a:rPr>
              <a:t>(1898) </a:t>
            </a:r>
            <a:r>
              <a:rPr lang="ru-RU" dirty="0" err="1">
                <a:latin typeface="Comic Sans MS" panose="030F0702030302020204" pitchFamily="66" charset="0"/>
              </a:rPr>
              <a:t>дәлелдеді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ішінде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зонаның</a:t>
            </a:r>
            <a:r>
              <a:rPr lang="ru-RU" dirty="0">
                <a:latin typeface="Comic Sans MS" panose="030F0702030302020204" pitchFamily="66" charset="0"/>
              </a:rPr>
              <a:t> климаты, </a:t>
            </a:r>
            <a:r>
              <a:rPr lang="ru-RU" dirty="0" err="1">
                <a:latin typeface="Comic Sans MS" panose="030F0702030302020204" pitchFamily="66" charset="0"/>
              </a:rPr>
              <a:t>топырағы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жануарлар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әлемдері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заңды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байланыстар</a:t>
            </a:r>
            <a:r>
              <a:rPr lang="ru-RU" dirty="0">
                <a:latin typeface="Comic Sans MS" panose="030F0702030302020204" pitchFamily="66" charset="0"/>
              </a:rPr>
              <a:t> бар </a:t>
            </a:r>
            <a:r>
              <a:rPr lang="ru-RU" dirty="0" err="1">
                <a:latin typeface="Comic Sans MS" panose="030F0702030302020204" pitchFamily="66" charset="0"/>
              </a:rPr>
              <a:t>екендігі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туралы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жазды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ТМД-да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төрт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зонасын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жақсы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ажыратуға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: </a:t>
            </a:r>
            <a:r>
              <a:rPr lang="ru-RU" b="1" dirty="0">
                <a:latin typeface="Comic Sans MS" panose="030F0702030302020204" pitchFamily="66" charset="0"/>
              </a:rPr>
              <a:t>тундра, </a:t>
            </a:r>
            <a:r>
              <a:rPr lang="ru-RU" b="1" dirty="0" err="1">
                <a:latin typeface="Comic Sans MS" panose="030F0702030302020204" pitchFamily="66" charset="0"/>
              </a:rPr>
              <a:t>орман</a:t>
            </a:r>
            <a:r>
              <a:rPr lang="ru-RU" b="1" dirty="0">
                <a:latin typeface="Comic Sans MS" panose="030F0702030302020204" pitchFamily="66" charset="0"/>
              </a:rPr>
              <a:t>, дала, </a:t>
            </a:r>
            <a:r>
              <a:rPr lang="ru-RU" b="1" dirty="0" err="1">
                <a:latin typeface="Comic Sans MS" panose="030F0702030302020204" pitchFamily="66" charset="0"/>
              </a:rPr>
              <a:t>шөл</a:t>
            </a:r>
            <a:r>
              <a:rPr lang="ru-RU" b="1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Әрбір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жазықтық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орындарда</a:t>
            </a:r>
            <a:r>
              <a:rPr lang="ru-RU" dirty="0">
                <a:latin typeface="Comic Sans MS" panose="030F0702030302020204" pitchFamily="66" charset="0"/>
              </a:rPr>
              <a:t> осы </a:t>
            </a:r>
            <a:r>
              <a:rPr lang="ru-RU" dirty="0" err="1">
                <a:latin typeface="Comic Sans MS" panose="030F0702030302020204" pitchFamily="66" charset="0"/>
              </a:rPr>
              <a:t>зонаға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зональдық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Шөлдер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зонасына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бұта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бұташа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типтері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r>
              <a:rPr lang="ru-RU" dirty="0">
                <a:latin typeface="Comic Sans MS" panose="030F0702030302020204" pitchFamily="66" charset="0"/>
              </a:rPr>
              <a:t>Дала </a:t>
            </a:r>
            <a:r>
              <a:rPr lang="ru-RU" dirty="0" err="1">
                <a:latin typeface="Comic Sans MS" panose="030F0702030302020204" pitchFamily="66" charset="0"/>
              </a:rPr>
              <a:t>зонасына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бұта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шөптесін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Орман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зонасына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орман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шалғындық</a:t>
            </a:r>
            <a:r>
              <a:rPr lang="ru-RU" dirty="0">
                <a:latin typeface="Comic Sans MS" panose="030F0702030302020204" pitchFamily="66" charset="0"/>
              </a:rPr>
              <a:t>, тундра </a:t>
            </a:r>
            <a:r>
              <a:rPr lang="ru-RU" dirty="0" err="1">
                <a:latin typeface="Comic Sans MS" panose="030F0702030302020204" pitchFamily="66" charset="0"/>
              </a:rPr>
              <a:t>зонасына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қына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мүк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бұташа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т.б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ru-RU" dirty="0" err="1">
                <a:latin typeface="Comic Sans MS" panose="030F0702030302020204" pitchFamily="66" charset="0"/>
              </a:rPr>
              <a:t>Аталған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немесе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шекараларында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өтпелі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алқаптар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өтпелі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алқаптарда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әдетте</a:t>
            </a:r>
            <a:r>
              <a:rPr lang="ru-RU" dirty="0">
                <a:latin typeface="Comic Sans MS" panose="030F0702030302020204" pitchFamily="66" charset="0"/>
              </a:rPr>
              <a:t> тип </a:t>
            </a:r>
            <a:r>
              <a:rPr lang="ru-RU" dirty="0" err="1">
                <a:latin typeface="Comic Sans MS" panose="030F0702030302020204" pitchFamily="66" charset="0"/>
              </a:rPr>
              <a:t>тармақтары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есебінде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қабылдайды</a:t>
            </a:r>
            <a:r>
              <a:rPr lang="ru-RU" dirty="0">
                <a:latin typeface="Comic Sans MS" panose="030F0702030302020204" pitchFamily="66" charset="0"/>
              </a:rPr>
              <a:t>. Тундра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орман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өтпелі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алқап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орманды</a:t>
            </a:r>
            <a:r>
              <a:rPr lang="ru-RU" dirty="0">
                <a:latin typeface="Comic Sans MS" panose="030F0702030302020204" pitchFamily="66" charset="0"/>
              </a:rPr>
              <a:t> тундра, </a:t>
            </a:r>
            <a:r>
              <a:rPr lang="ru-RU" dirty="0" err="1">
                <a:latin typeface="Comic Sans MS" panose="030F0702030302020204" pitchFamily="66" charset="0"/>
              </a:rPr>
              <a:t>орман</a:t>
            </a:r>
            <a:r>
              <a:rPr lang="ru-RU" dirty="0">
                <a:latin typeface="Comic Sans MS" panose="030F0702030302020204" pitchFamily="66" charset="0"/>
              </a:rPr>
              <a:t> дала </a:t>
            </a:r>
            <a:r>
              <a:rPr lang="ru-RU" dirty="0" err="1">
                <a:latin typeface="Comic Sans MS" panose="030F0702030302020204" pitchFamily="66" charset="0"/>
              </a:rPr>
              <a:t>зоналары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өтпелі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алқап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орманды</a:t>
            </a:r>
            <a:r>
              <a:rPr lang="ru-RU" dirty="0">
                <a:latin typeface="Comic Sans MS" panose="030F0702030302020204" pitchFamily="66" charset="0"/>
              </a:rPr>
              <a:t> дала, дала – </a:t>
            </a:r>
            <a:r>
              <a:rPr lang="ru-RU" dirty="0" err="1">
                <a:latin typeface="Comic Sans MS" panose="030F0702030302020204" pitchFamily="66" charset="0"/>
              </a:rPr>
              <a:t>шөл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арасында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өтпелі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алқап</a:t>
            </a:r>
            <a:r>
              <a:rPr lang="ru-RU" dirty="0">
                <a:latin typeface="Comic Sans MS" panose="030F0702030302020204" pitchFamily="66" charset="0"/>
              </a:rPr>
              <a:t> – </a:t>
            </a:r>
            <a:r>
              <a:rPr lang="ru-RU" dirty="0" err="1">
                <a:latin typeface="Comic Sans MS" panose="030F0702030302020204" pitchFamily="66" charset="0"/>
              </a:rPr>
              <a:t>шөлді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далалар</a:t>
            </a:r>
            <a:r>
              <a:rPr lang="ru-RU" dirty="0">
                <a:latin typeface="Comic Sans MS" panose="030F0702030302020204" pitchFamily="66" charset="0"/>
              </a:rPr>
              <a:t> бар.</a:t>
            </a:r>
          </a:p>
        </p:txBody>
      </p:sp>
    </p:spTree>
    <p:extLst>
      <p:ext uri="{BB962C8B-B14F-4D97-AF65-F5344CB8AC3E}">
        <p14:creationId xmlns:p14="http://schemas.microsoft.com/office/powerpoint/2010/main" val="1087149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160" y="594360"/>
            <a:ext cx="10119360" cy="5879592"/>
          </a:xfrm>
        </p:spPr>
        <p:txBody>
          <a:bodyPr>
            <a:normAutofit/>
          </a:bodyPr>
          <a:lstStyle/>
          <a:p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типтерінің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правинцияларында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тармақтарында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сол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ерекшеліктері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правинциялар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ru-RU" dirty="0" err="1">
                <a:latin typeface="Comic Sans MS" panose="030F0702030302020204" pitchFamily="66" charset="0"/>
              </a:rPr>
              <a:t>аймақ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өз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кезегінде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округтерге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округтер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аудандарға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бөлінеді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округтерге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формациялар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топтары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аудандарға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формациялар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r>
              <a:rPr lang="ru-RU" dirty="0" err="1">
                <a:latin typeface="Comic Sans MS" panose="030F0702030302020204" pitchFamily="66" charset="0"/>
              </a:rPr>
              <a:t>Егер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зонадағы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жазықтықтағы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орындарында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болса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басқаша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жағдайларында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интерзональды</a:t>
            </a:r>
            <a:r>
              <a:rPr lang="ru-RU" dirty="0">
                <a:latin typeface="Comic Sans MS" panose="030F0702030302020204" pitchFamily="66" charset="0"/>
              </a:rPr>
              <a:t> (</a:t>
            </a:r>
            <a:r>
              <a:rPr lang="en-US" dirty="0">
                <a:latin typeface="Comic Sans MS" panose="030F0702030302020204" pitchFamily="66" charset="0"/>
              </a:rPr>
              <a:t>inter — </a:t>
            </a:r>
            <a:r>
              <a:rPr lang="ru-RU" dirty="0" err="1">
                <a:latin typeface="Comic Sans MS" panose="030F0702030302020204" pitchFamily="66" charset="0"/>
              </a:rPr>
              <a:t>аралық</a:t>
            </a:r>
            <a:r>
              <a:rPr lang="ru-RU" dirty="0">
                <a:latin typeface="Comic Sans MS" panose="030F0702030302020204" pitchFamily="66" charset="0"/>
              </a:rPr>
              <a:t>) </a:t>
            </a:r>
            <a:r>
              <a:rPr lang="ru-RU" dirty="0" err="1">
                <a:latin typeface="Comic Sans MS" panose="030F0702030302020204" pitchFamily="66" charset="0"/>
              </a:rPr>
              <a:t>типтері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дамиды</a:t>
            </a:r>
            <a:r>
              <a:rPr lang="ru-RU" dirty="0">
                <a:latin typeface="Comic Sans MS" panose="030F0702030302020204" pitchFamily="66" charset="0"/>
              </a:rPr>
              <a:t> мыс : </a:t>
            </a:r>
            <a:r>
              <a:rPr lang="ru-RU" dirty="0" err="1">
                <a:latin typeface="Comic Sans MS" panose="030F0702030302020204" pitchFamily="66" charset="0"/>
              </a:rPr>
              <a:t>суаттардағы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арна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жағалауындағы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қышқыл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топырақтағы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жатады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Кейбір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экстрозональды</a:t>
            </a:r>
            <a:r>
              <a:rPr lang="ru-RU" dirty="0">
                <a:latin typeface="Comic Sans MS" panose="030F0702030302020204" pitchFamily="66" charset="0"/>
              </a:rPr>
              <a:t> (лат </a:t>
            </a:r>
            <a:r>
              <a:rPr lang="en-US" dirty="0" err="1">
                <a:latin typeface="Comic Sans MS" panose="030F0702030302020204" pitchFamily="66" charset="0"/>
              </a:rPr>
              <a:t>axtra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ru-RU" dirty="0">
                <a:latin typeface="Comic Sans MS" panose="030F0702030302020204" pitchFamily="66" charset="0"/>
              </a:rPr>
              <a:t>сырт, зона)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жабындары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кездеседі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 : дала </a:t>
            </a:r>
            <a:r>
              <a:rPr lang="ru-RU" dirty="0" err="1">
                <a:latin typeface="Comic Sans MS" panose="030F0702030302020204" pitchFamily="66" charset="0"/>
              </a:rPr>
              <a:t>зонасындағы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қарағай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орманы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8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160" y="487680"/>
            <a:ext cx="10149840" cy="59862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Comic Sans MS" panose="030F0702030302020204" pitchFamily="66" charset="0"/>
              </a:rPr>
              <a:t>Климат </a:t>
            </a:r>
            <a:r>
              <a:rPr lang="ru-RU" b="1" dirty="0">
                <a:latin typeface="Comic Sans MS" panose="030F0702030302020204" pitchFamily="66" charset="0"/>
              </a:rPr>
              <a:t>горизонталь </a:t>
            </a:r>
            <a:r>
              <a:rPr lang="ru-RU" b="1" dirty="0" err="1">
                <a:latin typeface="Comic Sans MS" panose="030F0702030302020204" pitchFamily="66" charset="0"/>
              </a:rPr>
              <a:t>және</a:t>
            </a:r>
            <a:r>
              <a:rPr lang="ru-RU" b="1" dirty="0">
                <a:latin typeface="Comic Sans MS" panose="030F0702030302020204" pitchFamily="66" charset="0"/>
              </a:rPr>
              <a:t> вертикаль </a:t>
            </a:r>
            <a:r>
              <a:rPr lang="ru-RU" dirty="0" err="1">
                <a:latin typeface="Comic Sans MS" panose="030F0702030302020204" pitchFamily="66" charset="0"/>
              </a:rPr>
              <a:t>бағытта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Климатпен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де </a:t>
            </a:r>
            <a:r>
              <a:rPr lang="ru-RU" dirty="0" err="1">
                <a:latin typeface="Comic Sans MS" panose="030F0702030302020204" pitchFamily="66" charset="0"/>
              </a:rPr>
              <a:t>өзгереді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Зоналық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орналасқан</a:t>
            </a:r>
            <a:r>
              <a:rPr lang="ru-RU" dirty="0">
                <a:latin typeface="Comic Sans MS" panose="030F0702030302020204" pitchFamily="66" charset="0"/>
              </a:rPr>
              <a:t> ареалы </a:t>
            </a:r>
            <a:r>
              <a:rPr lang="ru-RU" dirty="0" err="1">
                <a:latin typeface="Comic Sans MS" panose="030F0702030302020204" pitchFamily="66" charset="0"/>
              </a:rPr>
              <a:t>бойында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Оңтүстікке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жылжыған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сайын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климаттық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түрлердің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қауымдарының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ландшафтағы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роліне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әсер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Мұндай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Г.Вальтер</a:t>
            </a:r>
            <a:r>
              <a:rPr lang="ru-RU" b="1" dirty="0">
                <a:latin typeface="Comic Sans MS" panose="030F0702030302020204" pitchFamily="66" charset="0"/>
              </a:rPr>
              <a:t>, </a:t>
            </a:r>
            <a:r>
              <a:rPr lang="ru-RU" b="1" dirty="0" err="1">
                <a:latin typeface="Comic Sans MS" panose="030F0702030302020204" pitchFamily="66" charset="0"/>
              </a:rPr>
              <a:t>В.Алехин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дәлелдеген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тіршілік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тұрақтылығы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ережесін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байқауға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ботаникалық</a:t>
            </a:r>
            <a:r>
              <a:rPr lang="ru-RU" dirty="0">
                <a:latin typeface="Comic Sans MS" panose="030F0702030302020204" pitchFamily="66" charset="0"/>
              </a:rPr>
              <a:t> –</a:t>
            </a:r>
            <a:r>
              <a:rPr lang="ru-RU" dirty="0" err="1">
                <a:latin typeface="Comic Sans MS" panose="030F0702030302020204" pitchFamily="66" charset="0"/>
              </a:rPr>
              <a:t>географиялық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әдебиетте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тараған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бойынша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беткейлерде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, ал </a:t>
            </a:r>
            <a:r>
              <a:rPr lang="ru-RU" dirty="0" err="1">
                <a:latin typeface="Comic Sans MS" panose="030F0702030302020204" pitchFamily="66" charset="0"/>
              </a:rPr>
              <a:t>Оңтүстікте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беткейлерде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Оңтүстікке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қауымдарының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пайда</a:t>
            </a:r>
            <a:r>
              <a:rPr lang="ru-RU" dirty="0">
                <a:latin typeface="Comic Sans MS" panose="030F0702030302020204" pitchFamily="66" charset="0"/>
              </a:rPr>
              <a:t> болу </a:t>
            </a:r>
            <a:r>
              <a:rPr lang="ru-RU" dirty="0" err="1">
                <a:latin typeface="Comic Sans MS" panose="030F0702030302020204" pitchFamily="66" charset="0"/>
              </a:rPr>
              <a:t>фактілері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ережеден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таулы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территорияларда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алады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 : Оңтүстік </a:t>
            </a:r>
            <a:r>
              <a:rPr lang="ru-RU" dirty="0" err="1">
                <a:latin typeface="Comic Sans MS" panose="030F0702030302020204" pitchFamily="66" charset="0"/>
              </a:rPr>
              <a:t>беткейлерде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kk-KZ" dirty="0">
                <a:latin typeface="Comic Sans MS" panose="030F0702030302020204" pitchFamily="66" charset="0"/>
              </a:rPr>
              <a:t>белдеу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шекарасы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беткейлерге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қарағанда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биігірек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Мұндай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жағдайларда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Солтүстік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Оңтүстік </a:t>
            </a:r>
            <a:r>
              <a:rPr lang="ru-RU" dirty="0" err="1">
                <a:latin typeface="Comic Sans MS" panose="030F0702030302020204" pitchFamily="66" charset="0"/>
              </a:rPr>
              <a:t>беткейлер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үшін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</a:t>
            </a:r>
            <a:r>
              <a:rPr lang="ru-RU" dirty="0">
                <a:latin typeface="Comic Sans MS" panose="030F0702030302020204" pitchFamily="66" charset="0"/>
              </a:rPr>
              <a:t> вертикаль </a:t>
            </a:r>
            <a:r>
              <a:rPr lang="ru-RU" dirty="0" err="1">
                <a:latin typeface="Comic Sans MS" panose="030F0702030302020204" pitchFamily="66" charset="0"/>
              </a:rPr>
              <a:t>алқаптар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бағанасы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тұрғызылады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ереже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аудандастыруда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маңызды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Өйткені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геоботаникалық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аудандарды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бөлгенде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жазықтықтағы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қауымының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типтерін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емес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сонымен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қатар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беткейдегі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қауымдарын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есепке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керек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Оларда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жиі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экстразональді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атайды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Экстразональды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жабынының</a:t>
            </a:r>
            <a:r>
              <a:rPr lang="ru-RU" dirty="0">
                <a:latin typeface="Comic Sans MS" panose="030F0702030302020204" pitchFamily="66" charset="0"/>
              </a:rPr>
              <a:t> климат </a:t>
            </a:r>
            <a:r>
              <a:rPr lang="ru-RU" dirty="0" err="1">
                <a:latin typeface="Comic Sans MS" panose="030F0702030302020204" pitchFamily="66" charset="0"/>
              </a:rPr>
              <a:t>жағдайының</a:t>
            </a:r>
            <a:r>
              <a:rPr lang="ru-RU" dirty="0">
                <a:latin typeface="Comic Sans MS" panose="030F0702030302020204" pitchFamily="66" charset="0"/>
              </a:rPr>
              <a:t> индикаторы </a:t>
            </a:r>
            <a:r>
              <a:rPr lang="ru-RU" dirty="0" err="1">
                <a:latin typeface="Comic Sans MS" panose="030F0702030302020204" pitchFamily="66" charset="0"/>
              </a:rPr>
              <a:t>есебінде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өсімдіктер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структурасы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дұрыс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түсіндіріледі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2613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1/slide/x/Xo31nL8rMplwAbvW9mzBRuVFgkEiCsx46HhUIPD5q7/slide-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11729" r="2523" b="6726"/>
          <a:stretch/>
        </p:blipFill>
        <p:spPr bwMode="auto">
          <a:xfrm>
            <a:off x="1701031" y="594360"/>
            <a:ext cx="8909020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3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resent5.com/presentation/387702744_444032221/ima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52399"/>
            <a:ext cx="8974031" cy="649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25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age3.slideserve.com/5901874/slide10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439579"/>
            <a:ext cx="8171814" cy="612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20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24BE22-A124-797D-81FB-3443867285DA}"/>
              </a:ext>
            </a:extLst>
          </p:cNvPr>
          <p:cNvSpPr txBox="1"/>
          <p:nvPr/>
        </p:nvSpPr>
        <p:spPr>
          <a:xfrm>
            <a:off x="914399" y="970954"/>
            <a:ext cx="10168467" cy="132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kk-KZ" sz="2400" b="1" dirty="0"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Сабақтың жоспары:</a:t>
            </a:r>
            <a:endParaRPr lang="ru-KZ" sz="2400" b="1" dirty="0">
              <a:latin typeface="Comic Sans MS" panose="030F0702030302020204" pitchFamily="66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RU" sz="2400" b="1" dirty="0" err="1">
                <a:latin typeface="Comic Sans MS" panose="030F0702030302020204" pitchFamily="66" charset="0"/>
              </a:rPr>
              <a:t>Географиялық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белдеулер</a:t>
            </a:r>
            <a:r>
              <a:rPr lang="ru-RU" sz="2400" b="1" dirty="0">
                <a:latin typeface="Comic Sans MS" panose="030F0702030302020204" pitchFamily="66" charset="0"/>
              </a:rPr>
              <a:t> </a:t>
            </a:r>
            <a:endParaRPr lang="ru-RU" sz="2400" b="1" dirty="0" smtClean="0">
              <a:latin typeface="Comic Sans MS" panose="030F0702030302020204" pitchFamily="66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ru-RU" altLang="ru-KZ" sz="2400" b="1" dirty="0" err="1" smtClean="0">
                <a:latin typeface="Comic Sans MS" panose="030F0702030302020204" pitchFamily="66" charset="0"/>
              </a:rPr>
              <a:t>Табиғи</a:t>
            </a:r>
            <a:r>
              <a:rPr lang="ru-RU" altLang="ru-KZ" sz="2400" b="1" dirty="0" smtClean="0">
                <a:latin typeface="Comic Sans MS" panose="030F0702030302020204" pitchFamily="66" charset="0"/>
              </a:rPr>
              <a:t> </a:t>
            </a:r>
            <a:r>
              <a:rPr lang="ru-RU" altLang="ru-KZ" sz="2400" b="1" dirty="0" err="1" smtClean="0">
                <a:latin typeface="Comic Sans MS" panose="030F0702030302020204" pitchFamily="66" charset="0"/>
              </a:rPr>
              <a:t>зоналылық</a:t>
            </a:r>
            <a:endParaRPr lang="ru-KZ" altLang="ru-KZ" sz="2400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680" y="2162162"/>
            <a:ext cx="6583680" cy="439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3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uch.com/jiinti-baalaua-arnalan-distemelik-sinistar-geografiya/754227_html_b87c44b5b9148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24302"/>
            <a:ext cx="8978263" cy="67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870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2.ppt-online.org/files2/slide/5/5yWT7g6eFn3vDbdctIiXAV0GUqQPKmoHulJaRL421Y/slid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210980"/>
            <a:ext cx="8537574" cy="640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03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Әдебиеттер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және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Comic Sans MS" panose="030F0702030302020204" pitchFamily="66" charset="0"/>
                <a:cs typeface="Times New Roman" pitchFamily="18" charset="0"/>
              </a:rPr>
              <a:t>ресурстар</a:t>
            </a:r>
            <a:r>
              <a:rPr lang="ru-RU" sz="3200" b="1" dirty="0">
                <a:latin typeface="Comic Sans MS" panose="030F0702030302020204" pitchFamily="66" charset="0"/>
                <a:cs typeface="Times New Roman" pitchFamily="18" charset="0"/>
              </a:rPr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4419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Изучение биологического разнообразия Казахстана на современном этапе / Материалы международной научной Конференции </a:t>
            </a:r>
            <a:r>
              <a:rPr lang="ru-RU" dirty="0" err="1">
                <a:latin typeface="Comic Sans MS" panose="030F0702030302020204" pitchFamily="66" charset="0"/>
              </a:rPr>
              <a:t>посв</a:t>
            </a:r>
            <a:r>
              <a:rPr lang="ru-RU" dirty="0">
                <a:latin typeface="Comic Sans MS" panose="030F0702030302020204" pitchFamily="66" charset="0"/>
              </a:rPr>
              <a:t>. Юбилейном датам выдающихся ученых – ботаников Казахстана. Алматы, 6-7 июня, 2013.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Олонова</a:t>
            </a:r>
            <a:r>
              <a:rPr lang="ru-RU" dirty="0">
                <a:latin typeface="Comic Sans MS" panose="030F0702030302020204" pitchFamily="66" charset="0"/>
              </a:rPr>
              <a:t> М.В., </a:t>
            </a:r>
            <a:r>
              <a:rPr lang="ru-RU" dirty="0" err="1">
                <a:latin typeface="Comic Sans MS" panose="030F0702030302020204" pitchFamily="66" charset="0"/>
              </a:rPr>
              <a:t>Чжанг</a:t>
            </a:r>
            <a:r>
              <a:rPr lang="ru-RU" dirty="0">
                <a:latin typeface="Comic Sans MS" panose="030F0702030302020204" pitchFamily="66" charset="0"/>
              </a:rPr>
              <a:t> Д., </a:t>
            </a:r>
            <a:r>
              <a:rPr lang="ru-RU" dirty="0" err="1">
                <a:latin typeface="Comic Sans MS" panose="030F0702030302020204" pitchFamily="66" charset="0"/>
              </a:rPr>
              <a:t>Бекет</a:t>
            </a:r>
            <a:r>
              <a:rPr lang="ru-RU" dirty="0">
                <a:latin typeface="Comic Sans MS" panose="030F0702030302020204" pitchFamily="66" charset="0"/>
              </a:rPr>
              <a:t> У. Вестник Томского гос. Университета Биология 2013 № 1 (21) С.59-73.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Глазунов В.А. Охрана растительного мира XIII съезд русского </a:t>
            </a:r>
            <a:r>
              <a:rPr lang="ru-RU" dirty="0" err="1">
                <a:latin typeface="Comic Sans MS" panose="030F0702030302020204" pitchFamily="66" charset="0"/>
              </a:rPr>
              <a:t>ботан.общества</a:t>
            </a:r>
            <a:r>
              <a:rPr lang="ru-RU" dirty="0">
                <a:latin typeface="Comic Sans MS" panose="030F0702030302020204" pitchFamily="66" charset="0"/>
              </a:rPr>
              <a:t> (16-22 сентября, 2013 г., С.12-13).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Л.А.Димеева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Г.М.Кудабаева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П.В.Веселова</a:t>
            </a:r>
            <a:r>
              <a:rPr lang="ru-RU" dirty="0">
                <a:latin typeface="Comic Sans MS" panose="030F0702030302020204" pitchFamily="66" charset="0"/>
              </a:rPr>
              <a:t> Охрана растительного мира XIII съезд </a:t>
            </a:r>
            <a:r>
              <a:rPr lang="ru-RU" dirty="0" err="1">
                <a:latin typeface="Comic Sans MS" panose="030F0702030302020204" pitchFamily="66" charset="0"/>
              </a:rPr>
              <a:t>рус.ботан.общ</a:t>
            </a:r>
            <a:r>
              <a:rPr lang="ru-RU" dirty="0">
                <a:latin typeface="Comic Sans MS" panose="030F0702030302020204" pitchFamily="66" charset="0"/>
              </a:rPr>
              <a:t>. (16-22 сентября, 2013 г., С.17-18).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Мухитдинов Н.М. Геоботаника. Алматы., 2011. 384 б.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>
                <a:latin typeface="Comic Sans MS" panose="030F0702030302020204" pitchFamily="66" charset="0"/>
              </a:rPr>
              <a:t>Камелин</a:t>
            </a:r>
            <a:r>
              <a:rPr lang="ru-RU" dirty="0">
                <a:latin typeface="Comic Sans MS" panose="030F0702030302020204" pitchFamily="66" charset="0"/>
              </a:rPr>
              <a:t> Р.Б.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 конференция Научный центр РАН Петрозаводск., 2007., С.8-22.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Comic Sans MS" panose="030F0702030302020204" pitchFamily="66" charset="0"/>
              </a:rPr>
              <a:t>Розенберг Г.С. Актуальные проблемы геоботаники III </a:t>
            </a:r>
            <a:r>
              <a:rPr lang="ru-RU" dirty="0" err="1">
                <a:latin typeface="Comic Sans MS" panose="030F0702030302020204" pitchFamily="66" charset="0"/>
              </a:rPr>
              <a:t>Всероссиская</a:t>
            </a:r>
            <a:r>
              <a:rPr lang="ru-RU" dirty="0">
                <a:latin typeface="Comic Sans MS" panose="030F0702030302020204" pitchFamily="66" charset="0"/>
              </a:rPr>
              <a:t> школа- конференция Научный центр РАН Петрозаводск., 2007., С.72-118.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0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E1724-69F1-F97F-F33C-FE23D3A5F2F2}"/>
              </a:ext>
            </a:extLst>
          </p:cNvPr>
          <p:cNvSpPr txBox="1"/>
          <p:nvPr/>
        </p:nvSpPr>
        <p:spPr>
          <a:xfrm>
            <a:off x="1706880" y="2505670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Назарларыңызға рахмет!</a:t>
            </a:r>
            <a:endParaRPr lang="ru-KZ" sz="4000" b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00722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Табиғат зоналары</a:t>
            </a:r>
            <a:endParaRPr lang="ru-RU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97280" y="1143000"/>
            <a:ext cx="10073640" cy="53309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latin typeface="Comic Sans MS" panose="030F0702030302020204" pitchFamily="66" charset="0"/>
              </a:rPr>
              <a:t>Географиялық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белдеулер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климаттық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сәйкес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келіп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солардың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атымен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кешендерінің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ендік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бойынша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өзгеруінен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географиялық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қабық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географиялық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зоналарға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бөлінеді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err="1">
                <a:latin typeface="Comic Sans MS" panose="030F0702030302020204" pitchFamily="66" charset="0"/>
              </a:rPr>
              <a:t>Ендік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бағытта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температурасы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ылғал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мөлшері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топырағы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өсімдіктері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жануарлары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бірдей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болатын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кешені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табиғат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зоналары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деп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аталады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latin typeface="Comic Sans MS" panose="030F0702030302020204" pitchFamily="66" charset="0"/>
              </a:rPr>
              <a:t>Табиғаттағы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зоналылық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құрлықтағы</a:t>
            </a:r>
            <a:r>
              <a:rPr lang="ru-RU" dirty="0">
                <a:latin typeface="Comic Sans MS" panose="030F0702030302020204" pitchFamily="66" charset="0"/>
              </a:rPr>
              <a:t> климат </a:t>
            </a:r>
            <a:r>
              <a:rPr lang="ru-RU" dirty="0" err="1">
                <a:latin typeface="Comic Sans MS" panose="030F0702030302020204" pitchFamily="66" charset="0"/>
              </a:rPr>
              <a:t>жағдайына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яғни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жылу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ылғалдың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арақатынасына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тәуелді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, температура </a:t>
            </a:r>
            <a:r>
              <a:rPr lang="ru-RU" dirty="0" err="1">
                <a:latin typeface="Comic Sans MS" panose="030F0702030302020204" pitchFamily="66" charset="0"/>
              </a:rPr>
              <a:t>жоғары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ылғал</a:t>
            </a:r>
            <a:r>
              <a:rPr lang="ru-RU" dirty="0">
                <a:latin typeface="Comic Sans MS" panose="030F0702030302020204" pitchFamily="66" charset="0"/>
              </a:rPr>
              <a:t> мол </a:t>
            </a:r>
            <a:r>
              <a:rPr lang="ru-RU" dirty="0" err="1">
                <a:latin typeface="Comic Sans MS" panose="030F0702030302020204" pitchFamily="66" charset="0"/>
              </a:rPr>
              <a:t>болатын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жерлерде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ылғалды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тропиктік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ормандар</a:t>
            </a:r>
            <a:r>
              <a:rPr lang="ru-RU" b="1" dirty="0">
                <a:latin typeface="Comic Sans MS" panose="030F0702030302020204" pitchFamily="66" charset="0"/>
              </a:rPr>
              <a:t>, </a:t>
            </a:r>
            <a:r>
              <a:rPr lang="ru-RU" dirty="0">
                <a:latin typeface="Comic Sans MS" panose="030F0702030302020204" pitchFamily="66" charset="0"/>
              </a:rPr>
              <a:t>ал температура </a:t>
            </a:r>
            <a:r>
              <a:rPr lang="ru-RU" dirty="0" err="1">
                <a:latin typeface="Comic Sans MS" panose="030F0702030302020204" pitchFamily="66" charset="0"/>
              </a:rPr>
              <a:t>жоғары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бірақ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ылғал</a:t>
            </a:r>
            <a:r>
              <a:rPr lang="ru-RU" dirty="0">
                <a:latin typeface="Comic Sans MS" panose="030F0702030302020204" pitchFamily="66" charset="0"/>
              </a:rPr>
              <a:t> аз </a:t>
            </a:r>
            <a:r>
              <a:rPr lang="ru-RU" dirty="0" err="1">
                <a:latin typeface="Comic Sans MS" panose="030F0702030302020204" pitchFamily="66" charset="0"/>
              </a:rPr>
              <a:t>түсетін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жерлерде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тропиктік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шөлдер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қалыптасады</a:t>
            </a:r>
            <a:r>
              <a:rPr lang="ru-RU" dirty="0">
                <a:latin typeface="Comic Sans MS" panose="030F0702030302020204" pitchFamily="66" charset="0"/>
              </a:rPr>
              <a:t>. Сырт </a:t>
            </a:r>
            <a:r>
              <a:rPr lang="ru-RU" dirty="0" err="1">
                <a:latin typeface="Comic Sans MS" panose="030F0702030302020204" pitchFamily="66" charset="0"/>
              </a:rPr>
              <a:t>көзге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жамылғысы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арқылы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бірден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ажыратылады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Сондықтан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аттары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сипатына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келеді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Мысалы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жалпақжапырақты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орман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орманды</a:t>
            </a:r>
            <a:r>
              <a:rPr lang="ru-RU" dirty="0">
                <a:latin typeface="Comic Sans MS" panose="030F0702030302020204" pitchFamily="66" charset="0"/>
              </a:rPr>
              <a:t> дала, </a:t>
            </a:r>
            <a:r>
              <a:rPr lang="ru-RU" dirty="0" err="1">
                <a:latin typeface="Comic Sans MS" panose="030F0702030302020204" pitchFamily="66" charset="0"/>
              </a:rPr>
              <a:t>шөл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ылғалды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экваторлық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ормандар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және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т.б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егер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зонаны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құрайтын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жекелеген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компоненттерінің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біреуі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өзгерсе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алдымен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зонаның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өсімдік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жамылғысын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өзгертеді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b="1" dirty="0" err="1">
                <a:latin typeface="Comic Sans MS" panose="030F0702030302020204" pitchFamily="66" charset="0"/>
              </a:rPr>
              <a:t>Табиғат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зоналарының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орналасуы</a:t>
            </a:r>
            <a:r>
              <a:rPr lang="ru-RU" b="1" dirty="0">
                <a:latin typeface="Comic Sans MS" panose="030F0702030302020204" pitchFamily="66" charset="0"/>
              </a:rPr>
              <a:t>. 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орналасуы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климаттық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белдеулермен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тығыз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Климаттық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сияқты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зоналары</a:t>
            </a:r>
            <a:r>
              <a:rPr lang="ru-RU" dirty="0">
                <a:latin typeface="Comic Sans MS" panose="030F0702030302020204" pitchFamily="66" charset="0"/>
              </a:rPr>
              <a:t> да </a:t>
            </a:r>
            <a:r>
              <a:rPr lang="ru-RU" dirty="0" err="1">
                <a:latin typeface="Comic Sans MS" panose="030F0702030302020204" pitchFamily="66" charset="0"/>
              </a:rPr>
              <a:t>күн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сәулесінің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түсу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бұрышының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азаюы</a:t>
            </a:r>
            <a:r>
              <a:rPr lang="ru-RU" dirty="0">
                <a:latin typeface="Comic Sans MS" panose="030F0702030302020204" pitchFamily="66" charset="0"/>
              </a:rPr>
              <a:t> мен </a:t>
            </a:r>
            <a:r>
              <a:rPr lang="ru-RU" dirty="0" err="1">
                <a:latin typeface="Comic Sans MS" panose="030F0702030302020204" pitchFamily="66" charset="0"/>
              </a:rPr>
              <a:t>ылғалданудың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әркелкілігіне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экватордан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полюстерге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қарай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бірін-бірі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алмастырады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494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Презентация по географии на тему &quot;Шөл және шөлейт зоналары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" y="337624"/>
            <a:ext cx="6353907" cy="613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резентация на тему &quot;Шөл және тундра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6388" y="323557"/>
            <a:ext cx="4716016" cy="614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332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8/8by95K63Vu7vkPzFgInH0mcWOfporX1iNjdGBR/slid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5"/>
          <a:stretch/>
        </p:blipFill>
        <p:spPr bwMode="auto">
          <a:xfrm>
            <a:off x="1420495" y="289561"/>
            <a:ext cx="9753600" cy="583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67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2.ppt-online.org/files2/slide/9/9eUtNM8m4bpk7OaPDLdvQFlRIXxnVu3qfHT1hYSz2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59" y="136760"/>
            <a:ext cx="8607099" cy="64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55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020762"/>
          </a:xfrm>
        </p:spPr>
        <p:txBody>
          <a:bodyPr>
            <a:normAutofit/>
          </a:bodyPr>
          <a:lstStyle/>
          <a:p>
            <a:pPr algn="ctr"/>
            <a:r>
              <a:rPr lang="kk-KZ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Биіктік белдеулер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>
                <a:latin typeface="Comic Sans MS" panose="030F0702030302020204" pitchFamily="66" charset="0"/>
              </a:rPr>
              <a:t>Табиғаттағы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зоналылық</a:t>
            </a:r>
            <a:r>
              <a:rPr lang="ru-RU" dirty="0">
                <a:latin typeface="Comic Sans MS" panose="030F0702030302020204" pitchFamily="66" charset="0"/>
              </a:rPr>
              <a:t> тек </a:t>
            </a:r>
            <a:r>
              <a:rPr lang="ru-RU" dirty="0" err="1">
                <a:latin typeface="Comic Sans MS" panose="030F0702030302020204" pitchFamily="66" charset="0"/>
              </a:rPr>
              <a:t>жазықтарда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ғана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емес</a:t>
            </a:r>
            <a:r>
              <a:rPr lang="ru-RU" dirty="0">
                <a:latin typeface="Comic Sans MS" panose="030F0702030302020204" pitchFamily="66" charset="0"/>
              </a:rPr>
              <a:t>, </a:t>
            </a:r>
            <a:r>
              <a:rPr lang="ru-RU" b="1" dirty="0" err="1">
                <a:latin typeface="Comic Sans MS" panose="030F0702030302020204" pitchFamily="66" charset="0"/>
              </a:rPr>
              <a:t>биік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тауларда</a:t>
            </a:r>
            <a:r>
              <a:rPr lang="ru-RU" b="1" dirty="0">
                <a:latin typeface="Comic Sans MS" panose="030F0702030302020204" pitchFamily="66" charset="0"/>
              </a:rPr>
              <a:t> да </a:t>
            </a:r>
            <a:r>
              <a:rPr lang="ru-RU" dirty="0" err="1">
                <a:latin typeface="Comic Sans MS" panose="030F0702030302020204" pitchFamily="66" charset="0"/>
              </a:rPr>
              <a:t>байқалады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Таудағы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табиғат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кешендері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етегінен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биік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шыңдарына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дейін</a:t>
            </a:r>
            <a:r>
              <a:rPr lang="ru-RU" dirty="0">
                <a:latin typeface="Comic Sans MS" panose="030F0702030302020204" pitchFamily="66" charset="0"/>
              </a:rPr>
              <a:t> температура мен </a:t>
            </a:r>
            <a:r>
              <a:rPr lang="ru-RU" dirty="0" err="1">
                <a:latin typeface="Comic Sans MS" panose="030F0702030302020204" pitchFamily="66" charset="0"/>
              </a:rPr>
              <a:t>қысымның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төмендеуіне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белгілі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биіктікке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дейін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жауын-шашын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мөлшерінің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артуына</a:t>
            </a:r>
            <a:r>
              <a:rPr lang="ru-RU" dirty="0">
                <a:latin typeface="Comic Sans MS" panose="030F0702030302020204" pitchFamily="66" charset="0"/>
              </a:rPr>
              <a:t>, тау </a:t>
            </a:r>
            <a:r>
              <a:rPr lang="ru-RU" dirty="0" err="1">
                <a:latin typeface="Comic Sans MS" panose="030F0702030302020204" pitchFamily="66" charset="0"/>
              </a:rPr>
              <a:t>беткейлеріне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түсетін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жарық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мөлшерінің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әртүрлілігіне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байланысты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алмасады</a:t>
            </a:r>
            <a:r>
              <a:rPr lang="ru-RU" dirty="0">
                <a:latin typeface="Comic Sans MS" panose="030F0702030302020204" pitchFamily="66" charset="0"/>
              </a:rPr>
              <a:t>. </a:t>
            </a:r>
            <a:r>
              <a:rPr lang="ru-RU" dirty="0" err="1">
                <a:latin typeface="Comic Sans MS" panose="030F0702030302020204" pitchFamily="66" charset="0"/>
              </a:rPr>
              <a:t>Бұл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зоналар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таудың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әртүрлі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биіктіктегі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белдеулер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түрінде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көмкере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орналасқандықтан</a:t>
            </a:r>
            <a:r>
              <a:rPr lang="ru-RU" dirty="0">
                <a:latin typeface="Comic Sans MS" panose="030F0702030302020204" pitchFamily="66" charset="0"/>
              </a:rPr>
              <a:t>, </a:t>
            </a:r>
            <a:r>
              <a:rPr lang="ru-RU" dirty="0" err="1">
                <a:latin typeface="Comic Sans MS" panose="030F0702030302020204" pitchFamily="66" charset="0"/>
              </a:rPr>
              <a:t>оларды</a:t>
            </a:r>
            <a:r>
              <a:rPr lang="ru-RU" dirty="0">
                <a:latin typeface="Comic Sans MS" panose="030F0702030302020204" pitchFamily="66" charset="0"/>
              </a:rPr>
              <a:t> </a:t>
            </a:r>
            <a:r>
              <a:rPr lang="ru-RU" b="1" dirty="0" err="1">
                <a:latin typeface="Comic Sans MS" panose="030F0702030302020204" pitchFamily="66" charset="0"/>
              </a:rPr>
              <a:t>биіктік</a:t>
            </a:r>
            <a:r>
              <a:rPr lang="ru-RU" b="1" dirty="0">
                <a:latin typeface="Comic Sans MS" panose="030F0702030302020204" pitchFamily="66" charset="0"/>
              </a:rPr>
              <a:t> </a:t>
            </a:r>
            <a:r>
              <a:rPr lang="ru-RU" b="1" dirty="0" err="1">
                <a:latin typeface="Comic Sans MS" panose="030F0702030302020204" pitchFamily="66" charset="0"/>
              </a:rPr>
              <a:t>белдеулер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  <a:r>
              <a:rPr lang="ru-RU" dirty="0" err="1">
                <a:latin typeface="Comic Sans MS" panose="030F0702030302020204" pitchFamily="66" charset="0"/>
              </a:rPr>
              <a:t>деп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атайды</a:t>
            </a:r>
            <a:r>
              <a:rPr lang="ru-RU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9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hareslide.ru/img/thumbs/8470601a3375332150dbbd62f3b50ec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53829"/>
            <a:ext cx="9357360" cy="656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2.ppt-online.org/files2/slide/i/Ir3Hxh9BFoR0AGJ5syLQcewD42jfbmdEvl1PiWutKX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15" y="716597"/>
            <a:ext cx="97536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024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315</TotalTime>
  <Words>682</Words>
  <Application>Microsoft Office PowerPoint</Application>
  <PresentationFormat>Широкоэкранный</PresentationFormat>
  <Paragraphs>42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Comic Sans MS</vt:lpstr>
      <vt:lpstr>Franklin Gothic Book</vt:lpstr>
      <vt:lpstr>Times New Roman</vt:lpstr>
      <vt:lpstr>Уголки</vt:lpstr>
      <vt:lpstr>Презентация PowerPoint</vt:lpstr>
      <vt:lpstr>Презентация PowerPoint</vt:lpstr>
      <vt:lpstr>Табиғат зоналары</vt:lpstr>
      <vt:lpstr>Презентация PowerPoint</vt:lpstr>
      <vt:lpstr>Презентация PowerPoint</vt:lpstr>
      <vt:lpstr>Презентация PowerPoint</vt:lpstr>
      <vt:lpstr>Биіктік белдеулер</vt:lpstr>
      <vt:lpstr>Презентация PowerPoint</vt:lpstr>
      <vt:lpstr>Презентация PowerPoint</vt:lpstr>
      <vt:lpstr>Презентация PowerPoint</vt:lpstr>
      <vt:lpstr>Презентация PowerPoint</vt:lpstr>
      <vt:lpstr>Таулы флора</vt:lpstr>
      <vt:lpstr>Өсімдіктер жабындарының зоналығы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Әдебиеттер және ресурстар: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Tolganay Ryskali</dc:creator>
  <cp:lastModifiedBy>Lenovo</cp:lastModifiedBy>
  <cp:revision>31</cp:revision>
  <dcterms:created xsi:type="dcterms:W3CDTF">2025-11-01T16:53:23Z</dcterms:created>
  <dcterms:modified xsi:type="dcterms:W3CDTF">2025-11-07T06:47:29Z</dcterms:modified>
</cp:coreProperties>
</file>